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sldIdLst>
    <p:sldId id="256" r:id="rId5"/>
    <p:sldId id="302" r:id="rId6"/>
    <p:sldId id="303" r:id="rId7"/>
    <p:sldId id="315" r:id="rId8"/>
    <p:sldId id="280" r:id="rId9"/>
    <p:sldId id="301" r:id="rId10"/>
    <p:sldId id="305" r:id="rId11"/>
    <p:sldId id="316" r:id="rId12"/>
    <p:sldId id="311" r:id="rId13"/>
    <p:sldId id="310" r:id="rId14"/>
    <p:sldId id="307" r:id="rId15"/>
    <p:sldId id="313" r:id="rId16"/>
    <p:sldId id="308" r:id="rId17"/>
    <p:sldId id="304" r:id="rId18"/>
    <p:sldId id="300" r:id="rId19"/>
    <p:sldId id="317" r:id="rId20"/>
    <p:sldId id="306" r:id="rId21"/>
    <p:sldId id="28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296" userDrawn="1">
          <p15:clr>
            <a:srgbClr val="A4A3A4"/>
          </p15:clr>
        </p15:guide>
        <p15:guide id="2" pos="384" userDrawn="1">
          <p15:clr>
            <a:srgbClr val="A4A3A4"/>
          </p15:clr>
        </p15:guide>
        <p15:guide id="3" orient="horz" pos="528" userDrawn="1">
          <p15:clr>
            <a:srgbClr val="A4A3A4"/>
          </p15:clr>
        </p15:guide>
        <p15:guide id="4" orient="horz" pos="3552" userDrawn="1">
          <p15:clr>
            <a:srgbClr val="A4A3A4"/>
          </p15:clr>
        </p15:guide>
        <p15:guide id="5" orient="horz" pos="768" userDrawn="1">
          <p15:clr>
            <a:srgbClr val="A4A3A4"/>
          </p15:clr>
        </p15:guide>
        <p15:guide id="7" pos="4032" userDrawn="1">
          <p15:clr>
            <a:srgbClr val="A4A3A4"/>
          </p15:clr>
        </p15:guide>
        <p15:guide id="9" pos="3648" userDrawn="1">
          <p15:clr>
            <a:srgbClr val="A4A3A4"/>
          </p15:clr>
        </p15:guide>
        <p15:guide id="10" orient="horz" pos="1536" userDrawn="1">
          <p15:clr>
            <a:srgbClr val="A4A3A4"/>
          </p15:clr>
        </p15:guide>
        <p15:guide id="11" orient="horz" pos="18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95701"/>
  </p:normalViewPr>
  <p:slideViewPr>
    <p:cSldViewPr>
      <p:cViewPr>
        <p:scale>
          <a:sx n="75" d="100"/>
          <a:sy n="75" d="100"/>
        </p:scale>
        <p:origin x="1950" y="666"/>
      </p:cViewPr>
      <p:guideLst>
        <p:guide pos="7296"/>
        <p:guide pos="384"/>
        <p:guide orient="horz" pos="528"/>
        <p:guide orient="horz" pos="3552"/>
        <p:guide orient="horz" pos="768"/>
        <p:guide pos="4032"/>
        <p:guide pos="3648"/>
        <p:guide orient="horz" pos="1536"/>
        <p:guide orient="horz" pos="18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88E34-8C8C-8747-BADB-40E1ACC00129}" type="datetimeFigureOut">
              <a:rPr lang="en-US" smtClean="0"/>
              <a:t>3/2/2025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E5FCA-B2DD-C941-A2C1-6389394334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896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E5FCA-B2DD-C941-A2C1-63893943348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009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734DBF-D33A-9B28-288C-C2DAB9E541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anchor="t">
            <a:noAutofit/>
          </a:bodyPr>
          <a:lstStyle>
            <a:lvl1pPr algn="l">
              <a:defRPr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4901184"/>
            <a:ext cx="10040112" cy="1280160"/>
          </a:xfrm>
        </p:spPr>
        <p:txBody>
          <a:bodyPr/>
          <a:lstStyle>
            <a:lvl1pPr marL="0" indent="0" algn="l">
              <a:buNone/>
              <a:defRPr sz="2400" b="1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345C5D8-082A-AC27-3801-7A6EC37519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809"/>
          <a:stretch/>
        </p:blipFill>
        <p:spPr>
          <a:xfrm>
            <a:off x="0" y="0"/>
            <a:ext cx="5467552" cy="23500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31883F-9B23-B442-5F02-C2D25BB37C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41236" y="1234440"/>
            <a:ext cx="4950764" cy="5623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3127248"/>
            <a:ext cx="2029968" cy="2514600"/>
          </a:xfrm>
          <a:solidFill>
            <a:schemeClr val="accent6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843784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843784" y="3127248"/>
            <a:ext cx="2029968" cy="2514600"/>
          </a:xfr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A48939F-0CF9-9CBD-F606-7A4850B910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84064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693BC756-2B97-9751-B879-03B6F1C405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84064" y="3127248"/>
            <a:ext cx="2029968" cy="2514600"/>
          </a:xfr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843F725B-A33F-7FB2-E5C4-96EA15466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5200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D9DD0DA7-5A1E-5312-178F-13561EF7C23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315200" y="3127248"/>
            <a:ext cx="2029968" cy="2514600"/>
          </a:xfr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5FBC3880-98AC-466C-7AD1-FDC8B395870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6336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4965100-8EF5-0264-CEE5-BD5BF190163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546336" y="3127248"/>
            <a:ext cx="2029968" cy="2514600"/>
          </a:xfr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653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CC3D06-2435-B655-8AA5-11CCBBEF19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62234" y="0"/>
            <a:ext cx="3429766" cy="68214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5D1E9421-BC85-99CB-EB40-1863FA6227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-25907" y="3072704"/>
            <a:ext cx="1783080" cy="512064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47BABAF8-5220-1E24-CE43-927FCCA269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46218" y="2432434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33">
            <a:extLst>
              <a:ext uri="{FF2B5EF4-FFF2-40B4-BE49-F238E27FC236}">
                <a16:creationId xmlns:a16="http://schemas.microsoft.com/office/drawing/2014/main" id="{F1D095F8-4552-1F88-C37B-99775B68AC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2196136" y="4517644"/>
            <a:ext cx="1783080" cy="512064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8" name="Text Placeholder 40">
            <a:extLst>
              <a:ext uri="{FF2B5EF4-FFF2-40B4-BE49-F238E27FC236}">
                <a16:creationId xmlns:a16="http://schemas.microsoft.com/office/drawing/2014/main" id="{4C4BFA3E-7B57-DCDD-4EA6-16C64A3756B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83307" y="3882136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3">
            <a:extLst>
              <a:ext uri="{FF2B5EF4-FFF2-40B4-BE49-F238E27FC236}">
                <a16:creationId xmlns:a16="http://schemas.microsoft.com/office/drawing/2014/main" id="{C65BF0DD-74C0-E055-CCAC-600751F517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4418179" y="3067943"/>
            <a:ext cx="1783080" cy="512064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4" name="Text Placeholder 40">
            <a:extLst>
              <a:ext uri="{FF2B5EF4-FFF2-40B4-BE49-F238E27FC236}">
                <a16:creationId xmlns:a16="http://schemas.microsoft.com/office/drawing/2014/main" id="{25927394-D1A0-C084-C689-F7A4EEE924C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89586" y="2432435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3">
            <a:extLst>
              <a:ext uri="{FF2B5EF4-FFF2-40B4-BE49-F238E27FC236}">
                <a16:creationId xmlns:a16="http://schemas.microsoft.com/office/drawing/2014/main" id="{08F0F1F2-0D4E-95EA-349B-D734163FD5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16200000">
            <a:off x="6640222" y="4517644"/>
            <a:ext cx="1783080" cy="512064"/>
          </a:xfrm>
          <a:solidFill>
            <a:schemeClr val="accent4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6" name="Text Placeholder 40">
            <a:extLst>
              <a:ext uri="{FF2B5EF4-FFF2-40B4-BE49-F238E27FC236}">
                <a16:creationId xmlns:a16="http://schemas.microsoft.com/office/drawing/2014/main" id="{B322E7EB-0174-5A8C-5BE3-F501B5670F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27392" y="3882136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3">
            <a:extLst>
              <a:ext uri="{FF2B5EF4-FFF2-40B4-BE49-F238E27FC236}">
                <a16:creationId xmlns:a16="http://schemas.microsoft.com/office/drawing/2014/main" id="{36C15449-A445-41A6-EAD9-37446450CC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8862264" y="3072704"/>
            <a:ext cx="1783080" cy="512064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5" name="Text Placeholder 40">
            <a:extLst>
              <a:ext uri="{FF2B5EF4-FFF2-40B4-BE49-F238E27FC236}">
                <a16:creationId xmlns:a16="http://schemas.microsoft.com/office/drawing/2014/main" id="{E6B7327B-EA3B-790D-AB08-0ED1D2FB40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035230" y="2437196"/>
            <a:ext cx="1796654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120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070F102-837A-486A-0CD4-E957B66B87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931920"/>
            <a:ext cx="5470497" cy="2926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9FAF77-1797-C11F-A1A9-B351E30B37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8215" y="0"/>
            <a:ext cx="4983785" cy="22768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5157787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2871216"/>
            <a:ext cx="5157787" cy="3247462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0" y="2438400"/>
            <a:ext cx="5183188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800" y="2871216"/>
            <a:ext cx="5183188" cy="3247462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E1E66A3-7FD1-08A5-8B20-36C5331DCF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3650" y="4014216"/>
            <a:ext cx="5738350" cy="28437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64B067-71A6-CB30-BD46-5499FAAE00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458968" cy="29199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3419856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2871216"/>
            <a:ext cx="3419856" cy="2925554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07408" y="2438400"/>
            <a:ext cx="3419856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07408" y="2871216"/>
            <a:ext cx="3419856" cy="2925554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A48939F-0CF9-9CBD-F606-7A4850B910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83880" y="2438400"/>
            <a:ext cx="3419856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693BC756-2B97-9751-B879-03B6F1C405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83880" y="2871216"/>
            <a:ext cx="3419856" cy="2925554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2877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5F45936-2436-D9FD-A05D-F3C70F90FD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758530"/>
            <a:ext cx="4700016" cy="3099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F862D5-CF3B-E45B-934F-ACEF42B35B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148072" cy="343627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16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8889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9AFB71-7F33-280E-7877-06F4AFFF06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B0FF2F-3458-EA78-83DC-46FB2E5CE1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anchor="t">
            <a:noAutofit/>
          </a:bodyPr>
          <a:lstStyle>
            <a:lvl1pPr algn="l">
              <a:defRPr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C93615E-193E-5253-6EE0-EC01791E3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3483864"/>
            <a:ext cx="10040112" cy="1280160"/>
          </a:xfrm>
        </p:spPr>
        <p:txBody>
          <a:bodyPr/>
          <a:lstStyle>
            <a:lvl1pPr marL="0" indent="0" algn="l">
              <a:buNone/>
              <a:defRPr sz="2400" b="1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355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BDEDC48-AA67-6FC9-FF0E-CD3CB49A5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54185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54AE8D-13E4-BDDA-7C36-A9E08FD0A0E8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E37136-8479-8CDC-7EEB-030C1A8151EF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C6EFE9-BD9C-6124-823A-BD1C488321D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53473-DF27-C657-627F-ED66976E076B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1D3B0F0-DE71-18AB-7957-4CFA29C3A3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57290"/>
            <a:ext cx="5797296" cy="60007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04770F-E995-EF98-B4D1-9F13733EEF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3000" y="0"/>
            <a:ext cx="3429000" cy="6807199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400" b="1" spc="2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24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24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24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24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844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0328C38-4E83-27EA-9D01-DDDF734988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70576" y="3428234"/>
            <a:ext cx="6821424" cy="34297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70B91D-A39E-3D53-DBBB-DF836D19BE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654518" cy="5239512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16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504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EC1861-1570-5A6A-D3BA-4A17F008A5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B0FF2F-3458-EA78-83DC-46FB2E5CE1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anchor="t">
            <a:noAutofit/>
          </a:bodyPr>
          <a:lstStyle>
            <a:lvl1pPr algn="l">
              <a:defRPr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C93615E-193E-5253-6EE0-EC01791E3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4901184"/>
            <a:ext cx="10040112" cy="1280160"/>
          </a:xfrm>
        </p:spPr>
        <p:txBody>
          <a:bodyPr/>
          <a:lstStyle>
            <a:lvl1pPr marL="0" indent="0" algn="l">
              <a:buNone/>
              <a:defRPr sz="2400" b="1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437D9B2-AE86-9092-7072-0F717E3CA8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655535"/>
            <a:ext cx="4727448" cy="32024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F7E0A5-7E8E-4A90-B415-12984C7AB2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48245" y="0"/>
            <a:ext cx="5643755" cy="2313432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16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802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FA7995-D0F4-05F2-CDF1-463407E3BA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31909" y="0"/>
            <a:ext cx="5160091" cy="40416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2D768B-E662-B315-7576-313DFCE2AB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127248"/>
            <a:ext cx="4162200" cy="37307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7" y="2441448"/>
            <a:ext cx="10972800" cy="3044952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390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8303F0-A6CC-605A-D08C-4E4ED07C2F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196903" cy="36118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4458FB-E7BB-F476-4A31-9C5AA406E2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02680" y="4079057"/>
            <a:ext cx="5989320" cy="2778943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240" y="2651760"/>
            <a:ext cx="6309360" cy="1580714"/>
          </a:xfrm>
        </p:spPr>
        <p:txBody>
          <a:bodyPr lIns="91440" rIns="91440" anchor="t"/>
          <a:lstStyle>
            <a:lvl1pPr algn="l">
              <a:lnSpc>
                <a:spcPct val="100000"/>
              </a:lnSpc>
              <a:defRPr sz="2800" cap="none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4138E8D-4D76-2023-4B97-8ACB8894C5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3240" y="4232475"/>
            <a:ext cx="5775960" cy="333945"/>
          </a:xfrm>
        </p:spPr>
        <p:txBody>
          <a:bodyPr/>
          <a:lstStyle>
            <a:lvl1pPr marL="0" indent="0">
              <a:buNone/>
              <a:defRPr sz="1800" spc="2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D1FFE415-7AFC-D826-1BD1-1993DED3B0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37922" y="3591339"/>
            <a:ext cx="1171575" cy="238760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17000" b="1" cap="all" spc="300" dirty="0">
                <a:ln w="28575">
                  <a:solidFill>
                    <a:schemeClr val="tx1"/>
                  </a:solidFill>
                </a:ln>
                <a:noFill/>
                <a:latin typeface="+mj-lt"/>
                <a:ea typeface="+mj-ea"/>
              </a:defRPr>
            </a:lvl1pPr>
          </a:lstStyle>
          <a:p>
            <a:pPr marL="914400" lvl="0" indent="-1143000">
              <a:spcBef>
                <a:spcPct val="0"/>
              </a:spcBef>
            </a:pPr>
            <a:r>
              <a:rPr lang="en-US" dirty="0"/>
              <a:t>”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0962DFC0-ADB3-684B-6F72-9C45BB48C2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61" y="1982216"/>
            <a:ext cx="1171575" cy="2386584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17000" b="1" cap="all" spc="300" dirty="0">
                <a:ln w="28575">
                  <a:solidFill>
                    <a:schemeClr val="tx1"/>
                  </a:solidFill>
                </a:ln>
                <a:noFill/>
                <a:latin typeface="+mj-lt"/>
                <a:ea typeface="+mj-ea"/>
              </a:defRPr>
            </a:lvl1pPr>
          </a:lstStyle>
          <a:p>
            <a:pPr marL="914400" lvl="0" indent="-1143000">
              <a:spcBef>
                <a:spcPct val="0"/>
              </a:spcBef>
            </a:pPr>
            <a:r>
              <a:rPr lang="en-US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330879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C6FB24-160F-388E-8450-E5C970E243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64792"/>
            <a:ext cx="5359935" cy="50932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0AF7F25-1C65-DB7F-9FA3-300318BD4B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62085" y="0"/>
            <a:ext cx="2929915" cy="2752344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DCE0745D-AFE6-DE6D-B026-1FF13F34E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0120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956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8956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30752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29588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29588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64808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63644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3644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98864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97700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97700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63C6C7E-F363-1F17-B288-D4D45B87028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6D4091-312C-81B9-BAF6-5E0D6F665E5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6A3FD7E-DF96-B9E4-8D70-DA62CC3390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66265"/>
            <a:ext cx="5358384" cy="5091735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DCE0745D-AFE6-DE6D-B026-1FF13F34E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739AFCF1-55F0-974F-0F5C-34444B290B5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77CF7DE5-8E6D-2C2C-A514-BAB6D4B6FF3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7200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993392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3">
            <a:extLst>
              <a:ext uri="{FF2B5EF4-FFF2-40B4-BE49-F238E27FC236}">
                <a16:creationId xmlns:a16="http://schemas.microsoft.com/office/drawing/2014/main" id="{DBA744D6-401F-C995-EF58-BD24A0DD8581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1993392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18688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18688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B1201CED-247A-16CA-9F03-BF32393D3B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8688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2D5FA954-036C-191F-7040-1848AB2BE3C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18688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4745736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3">
            <a:extLst>
              <a:ext uri="{FF2B5EF4-FFF2-40B4-BE49-F238E27FC236}">
                <a16:creationId xmlns:a16="http://schemas.microsoft.com/office/drawing/2014/main" id="{8CFBAF86-D36B-F789-2C9C-78C6830B13C9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4745736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66787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66787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6E32CE61-2D9B-C245-0D18-C33760B0853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66787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E4068D0A-21CD-897C-9CC1-0BFDAABBD4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966787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7498080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C110D526-1AE4-5106-E956-0B2ED3A4D4BC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498080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32520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32520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3858F91A-46AA-AF23-2716-3B2B678BBE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32520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EBC002F6-7435-833F-0E8B-30A53B0755A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32520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10250424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2CBF8435-BD05-F386-4E6E-F2B6F6894FD7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10250424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63C6C7E-F363-1F17-B288-D4D45B87028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6D4091-312C-81B9-BAF6-5E0D6F665E5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523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E020D11E-3FF2-1E7F-038B-4F9534916FEB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660127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3104752"/>
            <a:ext cx="11430000" cy="20922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1" i="0" spc="2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1" i="0" spc="2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&lt;##&gt;</a:t>
            </a: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51" r:id="rId4"/>
    <p:sldLayoutId id="2147483662" r:id="rId5"/>
    <p:sldLayoutId id="2147483665" r:id="rId6"/>
    <p:sldLayoutId id="2147483669" r:id="rId7"/>
    <p:sldLayoutId id="2147483658" r:id="rId8"/>
    <p:sldLayoutId id="2147483666" r:id="rId9"/>
    <p:sldLayoutId id="2147483668" r:id="rId10"/>
    <p:sldLayoutId id="2147483670" r:id="rId11"/>
    <p:sldLayoutId id="2147483653" r:id="rId12"/>
    <p:sldLayoutId id="2147483667" r:id="rId13"/>
    <p:sldLayoutId id="2147483661" r:id="rId14"/>
    <p:sldLayoutId id="2147483660" r:id="rId15"/>
    <p:sldLayoutId id="2147483655" r:id="rId16"/>
    <p:sldLayoutId id="2147483659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cap="all" spc="4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iastate.figshare.com/articles/dataset/CSAFE_Handwriting_Database/10062203/1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Handwriting</a:t>
            </a:r>
            <a:br>
              <a:rPr lang="en-US" dirty="0"/>
            </a:br>
            <a:r>
              <a:rPr lang="en-US" dirty="0"/>
              <a:t>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B727DE-9C16-360C-F34F-96B63BA55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0" cy="1572768"/>
          </a:xfrm>
        </p:spPr>
        <p:txBody>
          <a:bodyPr/>
          <a:lstStyle/>
          <a:p>
            <a:r>
              <a:rPr lang="en-US" dirty="0"/>
              <a:t>Normalization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3" name="Picture 2" descr="A close-up of a letter&#10;&#10;Description automatically generated">
            <a:extLst>
              <a:ext uri="{FF2B5EF4-FFF2-40B4-BE49-F238E27FC236}">
                <a16:creationId xmlns:a16="http://schemas.microsoft.com/office/drawing/2014/main" id="{C2394ECD-63D5-12A7-C111-19A2F93F7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0" y="1014624"/>
            <a:ext cx="5689600" cy="5689600"/>
          </a:xfrm>
          <a:prstGeom prst="rect">
            <a:avLst/>
          </a:prstGeom>
        </p:spPr>
      </p:pic>
      <p:pic>
        <p:nvPicPr>
          <p:cNvPr id="5" name="Picture 4" descr="A letter from a person&#10;&#10;Description automatically generated with medium confidence">
            <a:extLst>
              <a:ext uri="{FF2B5EF4-FFF2-40B4-BE49-F238E27FC236}">
                <a16:creationId xmlns:a16="http://schemas.microsoft.com/office/drawing/2014/main" id="{0BF9F4B7-CC5A-A6BD-5BF9-93C7620C0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1027324"/>
            <a:ext cx="5105400" cy="569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13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99B5F29-ED3B-9B44-DBBE-FD28EE773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762000"/>
            <a:ext cx="10972800" cy="1572768"/>
          </a:xfrm>
        </p:spPr>
        <p:txBody>
          <a:bodyPr/>
          <a:lstStyle/>
          <a:p>
            <a:r>
              <a:rPr lang="en-US" dirty="0"/>
              <a:t>Microsoft’s </a:t>
            </a:r>
            <a:r>
              <a:rPr lang="en-US" dirty="0" err="1"/>
              <a:t>trocr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1A8AD5F-DCF2-F71C-E7E2-C2FD42878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7ACA27-076A-FAA7-417C-5BC0A85F36A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00" y="2438400"/>
            <a:ext cx="1399032" cy="411480"/>
          </a:xfrm>
        </p:spPr>
        <p:txBody>
          <a:bodyPr/>
          <a:lstStyle/>
          <a:p>
            <a:r>
              <a:rPr lang="en-US" dirty="0"/>
              <a:t>Slant of handwriting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59ACCB8-2E44-8B01-9BCD-7AD37DA20F2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Detects handwriting slant by finding edges and lines with OpenCV and calculates the average angle of detected lines.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670C16D-9661-482A-986D-0D6CB98AB8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Stroke patterns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2115526-AEC6-C024-712E-E6CC8FB60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Analyzes the direction of handwriting strokes by tracing contours and calculates angles between consecutive points of contours.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26CB388-D0E5-9548-A57B-8A5352089E1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20968" y="2407920"/>
            <a:ext cx="1399032" cy="411480"/>
          </a:xfrm>
        </p:spPr>
        <p:txBody>
          <a:bodyPr/>
          <a:lstStyle/>
          <a:p>
            <a:r>
              <a:rPr lang="en-US" dirty="0"/>
              <a:t>Curvature and Smoothness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DA1EEF4-1C46-B9FD-302F-61FC0265F7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20968" y="3094300"/>
            <a:ext cx="1399032" cy="517580"/>
          </a:xfrm>
        </p:spPr>
        <p:txBody>
          <a:bodyPr/>
          <a:lstStyle/>
          <a:p>
            <a:r>
              <a:rPr lang="en-US" dirty="0"/>
              <a:t>Calculates curvature for sets of three consecutive contour points using geometric formulas. Smoothness Is measured as the distance between points in a contour.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19D9E81-2623-349E-904D-8BF6ECE353B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16568" y="2438400"/>
            <a:ext cx="1399032" cy="411480"/>
          </a:xfrm>
        </p:spPr>
        <p:txBody>
          <a:bodyPr/>
          <a:lstStyle/>
          <a:p>
            <a:r>
              <a:rPr lang="en-US" dirty="0"/>
              <a:t>Pressure distribution</a:t>
            </a:r>
          </a:p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FC00352-D201-B54A-FE76-985161F19FE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16568" y="3094300"/>
            <a:ext cx="1399032" cy="517580"/>
          </a:xfrm>
        </p:spPr>
        <p:txBody>
          <a:bodyPr/>
          <a:lstStyle/>
          <a:p>
            <a:r>
              <a:rPr lang="en-US" dirty="0"/>
              <a:t>Measures handwriting pressure by applying Gaussian blur and thresholding on the grayscale image. Calculates the average sum of pixel intensities along rows.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1CC6B6-E9D4-1736-ABF6-727D2464A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2" name="Picture Placeholder 21" descr="A diagram of a triangle&#10;&#10;Description automatically generated">
            <a:extLst>
              <a:ext uri="{FF2B5EF4-FFF2-40B4-BE49-F238E27FC236}">
                <a16:creationId xmlns:a16="http://schemas.microsoft.com/office/drawing/2014/main" id="{9F123433-6B19-14B9-CBD3-7BEF3092B34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9238" r="19238"/>
          <a:stretch>
            <a:fillRect/>
          </a:stretch>
        </p:blipFill>
        <p:spPr/>
      </p:pic>
      <p:pic>
        <p:nvPicPr>
          <p:cNvPr id="40" name="Picture Placeholder 39" descr="A close up of a text&#10;&#10;Description automatically generated with medium confidence">
            <a:extLst>
              <a:ext uri="{FF2B5EF4-FFF2-40B4-BE49-F238E27FC236}">
                <a16:creationId xmlns:a16="http://schemas.microsoft.com/office/drawing/2014/main" id="{F95165C9-A502-245D-BD0F-21FF3215304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3636" r="3636"/>
          <a:stretch>
            <a:fillRect/>
          </a:stretch>
        </p:blipFill>
        <p:spPr/>
      </p:pic>
      <p:pic>
        <p:nvPicPr>
          <p:cNvPr id="35" name="Picture Placeholder 34" descr="A black line on a white surface&#10;&#10;Description automatically generated">
            <a:extLst>
              <a:ext uri="{FF2B5EF4-FFF2-40B4-BE49-F238E27FC236}">
                <a16:creationId xmlns:a16="http://schemas.microsoft.com/office/drawing/2014/main" id="{3393D729-FEF1-5F58-F8EA-68C0210DB66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275" r="275"/>
          <a:stretch>
            <a:fillRect/>
          </a:stretch>
        </p:blipFill>
        <p:spPr>
          <a:xfrm>
            <a:off x="7754112" y="2450592"/>
            <a:ext cx="1161288" cy="1161288"/>
          </a:xfrm>
        </p:spPr>
      </p:pic>
      <p:pic>
        <p:nvPicPr>
          <p:cNvPr id="38" name="Picture Placeholder 37" descr="A close-up of a stone with numbers&#10;&#10;Description automatically generated">
            <a:extLst>
              <a:ext uri="{FF2B5EF4-FFF2-40B4-BE49-F238E27FC236}">
                <a16:creationId xmlns:a16="http://schemas.microsoft.com/office/drawing/2014/main" id="{C64BBD47-099B-CA46-74CB-7C50316CC7A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l="13393" r="13393"/>
          <a:stretch>
            <a:fillRect/>
          </a:stretch>
        </p:blipFill>
        <p:spPr>
          <a:xfrm>
            <a:off x="10649712" y="2450592"/>
            <a:ext cx="1161288" cy="116128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4B904D-C13E-E1FC-63A5-566283ACA7E7}"/>
              </a:ext>
            </a:extLst>
          </p:cNvPr>
          <p:cNvSpPr txBox="1"/>
          <p:nvPr/>
        </p:nvSpPr>
        <p:spPr>
          <a:xfrm>
            <a:off x="76200" y="551663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Transformer-based Optical Character Recognition was developed to recognize text or images in scanned documents. </a:t>
            </a:r>
          </a:p>
        </p:txBody>
      </p:sp>
    </p:spTree>
    <p:extLst>
      <p:ext uri="{BB962C8B-B14F-4D97-AF65-F5344CB8AC3E}">
        <p14:creationId xmlns:p14="http://schemas.microsoft.com/office/powerpoint/2010/main" val="1628771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BF0E-99F0-6822-2DEC-88EE887B7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0996" y="985520"/>
            <a:ext cx="10960608" cy="3667760"/>
          </a:xfrm>
        </p:spPr>
        <p:txBody>
          <a:bodyPr/>
          <a:lstStyle/>
          <a:p>
            <a:r>
              <a:rPr lang="en-US" dirty="0"/>
              <a:t>Curvature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31BE32-D620-80DE-739F-9D05E193D3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4038600"/>
            <a:ext cx="10040112" cy="2371344"/>
          </a:xfrm>
        </p:spPr>
        <p:txBody>
          <a:bodyPr/>
          <a:lstStyle/>
          <a:p>
            <a:r>
              <a:rPr lang="en-US" dirty="0"/>
              <a:t>This was the feature that had results already closest to 0 and 1. The curvature column was ideal for binary classification. The numbers were either rounded down to 0 for left-handedness or up to 1 for right-handedness.</a:t>
            </a:r>
          </a:p>
        </p:txBody>
      </p:sp>
    </p:spTree>
    <p:extLst>
      <p:ext uri="{BB962C8B-B14F-4D97-AF65-F5344CB8AC3E}">
        <p14:creationId xmlns:p14="http://schemas.microsoft.com/office/powerpoint/2010/main" val="1758805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5A0AD-52EA-8A3D-00F9-72C649D79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80/20 split ratio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61576-ECF8-2387-1D6B-533B869103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Training set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2609F2-7307-B671-065E-0168414672C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40 total, 20 left and 20 right</a:t>
            </a:r>
          </a:p>
          <a:p>
            <a:r>
              <a:rPr lang="en-US" dirty="0"/>
              <a:t>Whittled down from the handedness column and curvature classification.</a:t>
            </a:r>
          </a:p>
          <a:p>
            <a:r>
              <a:rPr lang="en-US" dirty="0" err="1"/>
              <a:t>Train_test_split</a:t>
            </a:r>
            <a:r>
              <a:rPr lang="en-US" dirty="0"/>
              <a:t> is a scikit-learn function that splits dataset randomly based.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1A869CC-7228-424F-689B-19D4CEA20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Training Samples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10B594D-EC9B-B552-2A8F-EE5113E8B14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33 items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BAA58E7-F0D8-F39A-CEFD-71E5913073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Test samples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54F306D-CD94-F11A-8633-26962EE68BF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7 samples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E08FD8E-3A0A-CCD4-5C2F-5B65BE73C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786B75-8C5A-A01F-F202-D3CB14D30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993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>
            <a:extLst>
              <a:ext uri="{FF2B5EF4-FFF2-40B4-BE49-F238E27FC236}">
                <a16:creationId xmlns:a16="http://schemas.microsoft.com/office/drawing/2014/main" id="{A49ABFAC-D966-9A7C-EFB9-4AA2A4BFC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4354"/>
            <a:ext cx="10972800" cy="1572768"/>
          </a:xfrm>
        </p:spPr>
        <p:txBody>
          <a:bodyPr/>
          <a:lstStyle/>
          <a:p>
            <a:r>
              <a:rPr lang="en-US" dirty="0"/>
              <a:t>Model architecture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C58156F-B502-2468-F7F7-7EF56BA44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DDD88D28-D711-5AC9-E34C-3050A6413F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33800" y="2209800"/>
            <a:ext cx="5157787" cy="3247462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np.random.seed</a:t>
            </a:r>
            <a:r>
              <a:rPr lang="en-US" dirty="0"/>
              <a:t>(42) and </a:t>
            </a:r>
            <a:r>
              <a:rPr lang="en-US" dirty="0" err="1"/>
              <a:t>tf.random.set_seed</a:t>
            </a:r>
            <a:r>
              <a:rPr lang="en-US" dirty="0"/>
              <a:t>(42) ensures consistent results across runs. Reproducibility!</a:t>
            </a:r>
          </a:p>
          <a:p>
            <a:r>
              <a:rPr lang="en-US" dirty="0"/>
              <a:t>Conv2d extracts spatial features, MaxPooling2D reduces spatial dimensions to prevent overfitting, Flatten converts 2D to 1D, and Dense fully connects layers</a:t>
            </a:r>
          </a:p>
          <a:p>
            <a:r>
              <a:rPr lang="en-US" dirty="0"/>
              <a:t>Input shape 28, 28, 1. 28 pixel square and 1 indicates single channel which is grayscale</a:t>
            </a:r>
          </a:p>
          <a:p>
            <a:r>
              <a:rPr lang="en-US" dirty="0"/>
              <a:t>5 epochs for computational efficiency and prevents overfitting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51DE16D-6222-1703-D240-DA742BD7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317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4F687D-905D-5940-E92B-664E8ED07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2400" y="152400"/>
            <a:ext cx="5184648" cy="4416552"/>
          </a:xfrm>
        </p:spPr>
        <p:txBody>
          <a:bodyPr/>
          <a:lstStyle/>
          <a:p>
            <a:r>
              <a:rPr lang="en-US" dirty="0"/>
              <a:t>Result</a:t>
            </a:r>
            <a:br>
              <a:rPr lang="en-US" dirty="0"/>
            </a:b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F1DD75-A4B1-D99B-2111-46A878B8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CDA331-68CA-C2AE-0A48-6F7117361A0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743200" y="1219586"/>
            <a:ext cx="5184648" cy="4416425"/>
          </a:xfrm>
        </p:spPr>
        <p:txBody>
          <a:bodyPr/>
          <a:lstStyle/>
          <a:p>
            <a:r>
              <a:rPr lang="en-US" dirty="0"/>
              <a:t>100% accuracy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FA6A62-8FBF-887D-0560-47FF98E22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AD424DE-59B2-6186-2586-52923E2B6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704327"/>
            <a:ext cx="6377784" cy="344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241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381FEF-24A6-629F-CE01-9F22F00DD04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1113"/>
            <a:ext cx="4114800" cy="857250"/>
          </a:xfrm>
        </p:spPr>
        <p:txBody>
          <a:bodyPr/>
          <a:lstStyle/>
          <a:p>
            <a:r>
              <a:rPr lang="en-US" dirty="0"/>
              <a:t>CNN Handwriting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6D702C-DEF0-7CAA-11DD-59D2575CB9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007100"/>
            <a:ext cx="4114800" cy="850900"/>
          </a:xfrm>
        </p:spPr>
        <p:txBody>
          <a:bodyPr/>
          <a:lstStyle/>
          <a:p>
            <a:fld id="{294A09A9-5501-47C1-A89A-A340965A2BE2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FA74481-2FB2-9257-1F8D-4514A3E55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84" y="725396"/>
            <a:ext cx="10048032" cy="542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49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99B5F29-ED3B-9B44-DBBE-FD28EE773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OUR TEAM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1A8AD5F-DCF2-F71C-E7E2-C2FD42878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pic>
        <p:nvPicPr>
          <p:cNvPr id="18" name="Picture Placeholder 17" descr="Team member head shot&#10;">
            <a:extLst>
              <a:ext uri="{FF2B5EF4-FFF2-40B4-BE49-F238E27FC236}">
                <a16:creationId xmlns:a16="http://schemas.microsoft.com/office/drawing/2014/main" id="{0ECDCC4E-4E7F-362D-521D-CE52036002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7ACA27-076A-FAA7-417C-5BC0A85F36A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Jordan graves</a:t>
            </a:r>
          </a:p>
        </p:txBody>
      </p:sp>
      <p:pic>
        <p:nvPicPr>
          <p:cNvPr id="20" name="Picture Placeholder 19" descr="Team member head shot&#10;">
            <a:extLst>
              <a:ext uri="{FF2B5EF4-FFF2-40B4-BE49-F238E27FC236}">
                <a16:creationId xmlns:a16="http://schemas.microsoft.com/office/drawing/2014/main" id="{FB9E1045-489B-E8C3-F476-6AF4ED23D92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670C16D-9661-482A-986D-0D6CB98AB8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Jeff </a:t>
            </a:r>
            <a:r>
              <a:rPr lang="en-US" dirty="0" err="1"/>
              <a:t>gary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2115526-AEC6-C024-712E-E6CC8FB60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​</a:t>
            </a:r>
          </a:p>
        </p:txBody>
      </p:sp>
      <p:pic>
        <p:nvPicPr>
          <p:cNvPr id="22" name="Picture Placeholder 21" descr="Team member head shot&#10;">
            <a:extLst>
              <a:ext uri="{FF2B5EF4-FFF2-40B4-BE49-F238E27FC236}">
                <a16:creationId xmlns:a16="http://schemas.microsoft.com/office/drawing/2014/main" id="{9517044C-59DB-C2E9-E5E2-0D8D2992976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26CB388-D0E5-9548-A57B-8A5352089E1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Toni </a:t>
            </a:r>
            <a:r>
              <a:rPr lang="en-US" dirty="0" err="1"/>
              <a:t>akande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DA1EEF4-1C46-B9FD-302F-61FC0265F7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​</a:t>
            </a:r>
          </a:p>
        </p:txBody>
      </p:sp>
      <p:pic>
        <p:nvPicPr>
          <p:cNvPr id="24" name="Picture Placeholder 23" descr="Team member head shot&#10;">
            <a:extLst>
              <a:ext uri="{FF2B5EF4-FFF2-40B4-BE49-F238E27FC236}">
                <a16:creationId xmlns:a16="http://schemas.microsoft.com/office/drawing/2014/main" id="{6112D1C1-243D-95D0-B45D-1BF79DC7E3B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19D9E81-2623-349E-904D-8BF6ECE353B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Paige </a:t>
            </a:r>
            <a:r>
              <a:rPr lang="en-US" dirty="0" err="1"/>
              <a:t>manguiat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1CC6B6-E9D4-1736-ABF6-727D2464A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 descr="A white circle with blue squares in it&#10;&#10;Description automatically generated">
            <a:extLst>
              <a:ext uri="{FF2B5EF4-FFF2-40B4-BE49-F238E27FC236}">
                <a16:creationId xmlns:a16="http://schemas.microsoft.com/office/drawing/2014/main" id="{2F57804A-6CBA-010B-8C83-B124CD70A8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396" y="2441446"/>
            <a:ext cx="2185604" cy="2170103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2072E12E-6293-1918-0F11-D2DF79AEA3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1676" y="2332024"/>
            <a:ext cx="2095924" cy="2185113"/>
          </a:xfrm>
          <a:prstGeom prst="rect">
            <a:avLst/>
          </a:prstGeom>
        </p:spPr>
      </p:pic>
      <p:pic>
        <p:nvPicPr>
          <p:cNvPr id="19" name="Picture 18" descr="A purple and white square design&#10;&#10;Description automatically generated">
            <a:extLst>
              <a:ext uri="{FF2B5EF4-FFF2-40B4-BE49-F238E27FC236}">
                <a16:creationId xmlns:a16="http://schemas.microsoft.com/office/drawing/2014/main" id="{6A0687BF-5338-A535-B6E5-4AB6FE977D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5276" y="2394015"/>
            <a:ext cx="2165756" cy="2165756"/>
          </a:xfrm>
          <a:prstGeom prst="rect">
            <a:avLst/>
          </a:prstGeom>
        </p:spPr>
      </p:pic>
      <p:pic>
        <p:nvPicPr>
          <p:cNvPr id="23" name="Picture 22" descr="A purple and white square design&#10;&#10;Description automatically generated">
            <a:extLst>
              <a:ext uri="{FF2B5EF4-FFF2-40B4-BE49-F238E27FC236}">
                <a16:creationId xmlns:a16="http://schemas.microsoft.com/office/drawing/2014/main" id="{C492C458-CD5F-3FA0-CCFE-2D753FE673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6604" y="2394015"/>
            <a:ext cx="2185604" cy="218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1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pPr algn="l"/>
            <a:r>
              <a:rPr lang="en-US" sz="9600" spc="300" dirty="0">
                <a:ln w="28575">
                  <a:solidFill>
                    <a:schemeClr val="tx1"/>
                  </a:solidFill>
                </a:ln>
                <a:noFill/>
              </a:rPr>
              <a:t>THANK YOU </a:t>
            </a:r>
            <a:r>
              <a:rPr lang="en-US" sz="9600" spc="300" dirty="0">
                <a:ln w="28575">
                  <a:solidFill>
                    <a:schemeClr val="tx1"/>
                  </a:solidFill>
                </a:ln>
                <a:noFill/>
                <a:sym typeface="Wingdings" panose="05000000000000000000" pitchFamily="2" charset="2"/>
              </a:rPr>
              <a:t></a:t>
            </a:r>
            <a:endParaRPr lang="en-US" sz="9600" spc="300" dirty="0">
              <a:ln w="28575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>
            <a:normAutofit fontScale="70000" lnSpcReduction="20000"/>
          </a:bodyPr>
          <a:lstStyle/>
          <a:p>
            <a:pPr marL="0" indent="0" algn="l">
              <a:buNone/>
            </a:pPr>
            <a:r>
              <a:rPr lang="en-US" b="1" dirty="0"/>
              <a:t>Group 2</a:t>
            </a:r>
          </a:p>
          <a:p>
            <a:pPr marL="0" indent="0" algn="l">
              <a:buNone/>
            </a:pPr>
            <a:r>
              <a:rPr lang="en-US" b="1" dirty="0"/>
              <a:t>Jordan Graves, Jeff Gary, Toni Akande, Paige Manguiat</a:t>
            </a:r>
          </a:p>
          <a:p>
            <a:pPr marL="0" indent="0" algn="l">
              <a:buNone/>
            </a:pPr>
            <a:r>
              <a:rPr lang="en-US" dirty="0"/>
              <a:t>https://github.com/JGraves79/Handwriting_CNN.git</a:t>
            </a:r>
          </a:p>
          <a:p>
            <a:pPr marL="0" indent="0" algn="l">
              <a:buNone/>
            </a:pPr>
            <a:r>
              <a:rPr lang="en-US" b="1" dirty="0"/>
              <a:t>Vanderbilt University Data Analytics Bootcamp</a:t>
            </a:r>
          </a:p>
        </p:txBody>
      </p:sp>
    </p:spTree>
    <p:extLst>
      <p:ext uri="{BB962C8B-B14F-4D97-AF65-F5344CB8AC3E}">
        <p14:creationId xmlns:p14="http://schemas.microsoft.com/office/powerpoint/2010/main" val="627731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F4EFB8-B32B-E305-CA40-1BDEF9E3C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640A05-A075-B6F7-8485-592305845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02EF04-C343-BFD2-AB41-A6206307578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  <a:p>
            <a:r>
              <a:rPr lang="en-US" dirty="0"/>
              <a:t>CSAFE</a:t>
            </a:r>
          </a:p>
          <a:p>
            <a:r>
              <a:rPr lang="en-US" dirty="0"/>
              <a:t>MNIST</a:t>
            </a:r>
          </a:p>
          <a:p>
            <a:r>
              <a:rPr lang="en-US" dirty="0" err="1"/>
              <a:t>TrOCR</a:t>
            </a:r>
            <a:endParaRPr lang="en-US" dirty="0"/>
          </a:p>
          <a:p>
            <a:r>
              <a:rPr lang="en-US" dirty="0"/>
              <a:t>CNN</a:t>
            </a:r>
          </a:p>
          <a:p>
            <a:r>
              <a:rPr lang="en-US" dirty="0"/>
              <a:t>Result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003396-B624-401E-50C6-C0BB01AF1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162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775003-C8C2-57FA-C8D5-99577C44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4F370C-18BC-A752-2980-6309F5D7D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D67805-CCBD-8182-540F-93068A90C4E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 develop a Convolutional Neural Network (CNN) capable of determining whether an image of handwriting was produced by a left- or right-handed person. The analysis will include Microsoft’s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TrOCR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for feature extraction and CNN to classify handwriting into left-handedness or right-handedness.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986A75-51DF-087B-EE6E-0899D0826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5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75353-D240-4AA7-9082-85DDA9A80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CSAFE  Handwriting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40B4C-996C-B14C-75E5-F30422CBF5D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Arial" panose="020B0604020202020204" pitchFamily="34" charset="0"/>
              </a:rPr>
              <a:t>This work was partially funded by the Center for Statistics and Applications in Forensic Evidence (CSAFE) through Cooperative Agreement #70NANB15H176 between NIST and Iowa State University, which includes activities carried out at Carnegie Mellon University, University of California Irvine, and University of Virginia.</a:t>
            </a:r>
          </a:p>
          <a:p>
            <a:r>
              <a:rPr lang="en-US" dirty="0">
                <a:hlinkClick r:id="rId2"/>
              </a:rPr>
              <a:t>CSAFE Handwriting Database (figshare.com)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1FAD65-C974-46EE-C940-88C5F2E88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5F3FEB-3877-E605-9E8F-4747DAD94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46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pPr algn="l"/>
            <a:r>
              <a:rPr lang="en-US" sz="18000" spc="300" dirty="0">
                <a:ln w="28575">
                  <a:solidFill>
                    <a:schemeClr val="tx1"/>
                  </a:solidFill>
                </a:ln>
                <a:noFill/>
              </a:rPr>
              <a:t>MNIST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/>
          <a:lstStyle/>
          <a:p>
            <a:pPr marL="0" indent="0" algn="l">
              <a:buNone/>
            </a:pPr>
            <a:r>
              <a:rPr lang="en-US" b="1" dirty="0"/>
              <a:t>preprocessing, augmentation, normalization</a:t>
            </a:r>
          </a:p>
        </p:txBody>
      </p:sp>
    </p:spTree>
    <p:extLst>
      <p:ext uri="{BB962C8B-B14F-4D97-AF65-F5344CB8AC3E}">
        <p14:creationId xmlns:p14="http://schemas.microsoft.com/office/powerpoint/2010/main" val="3308071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B39BC3-1DB2-EB36-B4F5-81D5725C3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0A50E1-0D2E-D811-2F66-646B4778F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94A10F-0A8C-333B-6C47-B4125180D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Content Placeholder 7" descr="A close-up of a letter&#10;&#10;Description automatically generated">
            <a:extLst>
              <a:ext uri="{FF2B5EF4-FFF2-40B4-BE49-F238E27FC236}">
                <a16:creationId xmlns:a16="http://schemas.microsoft.com/office/drawing/2014/main" id="{6E7C6251-FB7C-1D9F-7F43-FC6A65FA72C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096000" y="1110005"/>
            <a:ext cx="4468316" cy="4468316"/>
          </a:xfrm>
        </p:spPr>
      </p:pic>
      <p:pic>
        <p:nvPicPr>
          <p:cNvPr id="6" name="Picture 5" descr="A black circle with numbers&#10;&#10;Description automatically generated">
            <a:extLst>
              <a:ext uri="{FF2B5EF4-FFF2-40B4-BE49-F238E27FC236}">
                <a16:creationId xmlns:a16="http://schemas.microsoft.com/office/drawing/2014/main" id="{58436C04-65CD-88B0-F5A2-8B1935B9B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397" y="2800536"/>
            <a:ext cx="3505200" cy="36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00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441B7-60D7-2BA4-B058-7AB43FA49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603" y="4859504"/>
            <a:ext cx="10972800" cy="1572768"/>
          </a:xfrm>
        </p:spPr>
        <p:txBody>
          <a:bodyPr/>
          <a:lstStyle/>
          <a:p>
            <a:r>
              <a:rPr lang="en-US" dirty="0"/>
              <a:t>augmentation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71DF4C-EB67-6575-7791-C347DD98D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BA244-3A6A-5970-796B-08549B120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5" name="Picture 14" descr="A graph with writing on it&#10;&#10;Description automatically generated">
            <a:extLst>
              <a:ext uri="{FF2B5EF4-FFF2-40B4-BE49-F238E27FC236}">
                <a16:creationId xmlns:a16="http://schemas.microsoft.com/office/drawing/2014/main" id="{FCB77388-92D1-ACDD-8269-6108637D2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59" y="1040934"/>
            <a:ext cx="5689042" cy="4266782"/>
          </a:xfrm>
          <a:prstGeom prst="rect">
            <a:avLst/>
          </a:prstGeom>
        </p:spPr>
      </p:pic>
      <p:pic>
        <p:nvPicPr>
          <p:cNvPr id="17" name="Picture 16" descr="A graph with text on it&#10;&#10;Description automatically generated">
            <a:extLst>
              <a:ext uri="{FF2B5EF4-FFF2-40B4-BE49-F238E27FC236}">
                <a16:creationId xmlns:a16="http://schemas.microsoft.com/office/drawing/2014/main" id="{AEF54AAC-8963-49C1-7F4C-4DE42A46D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599" y="1040935"/>
            <a:ext cx="5689042" cy="426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67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ED8797-70F5-E247-5209-E2FB8B512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B88523-0E00-0B8C-DCEE-E375272D1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8</a:t>
            </a:fld>
            <a:endParaRPr lang="en-US" dirty="0"/>
          </a:p>
        </p:txBody>
      </p:sp>
      <p:pic>
        <p:nvPicPr>
          <p:cNvPr id="19" name="Picture 18" descr="A graph with text on it&#10;&#10;Description automatically generated">
            <a:extLst>
              <a:ext uri="{FF2B5EF4-FFF2-40B4-BE49-F238E27FC236}">
                <a16:creationId xmlns:a16="http://schemas.microsoft.com/office/drawing/2014/main" id="{94BF57CA-393D-20E7-E3AA-6B147FBDB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54" y="1016142"/>
            <a:ext cx="5655546" cy="4241658"/>
          </a:xfrm>
          <a:prstGeom prst="rect">
            <a:avLst/>
          </a:prstGeom>
        </p:spPr>
      </p:pic>
      <p:pic>
        <p:nvPicPr>
          <p:cNvPr id="7" name="Picture 6" descr="A graph with text on it&#10;&#10;Description automatically generated">
            <a:extLst>
              <a:ext uri="{FF2B5EF4-FFF2-40B4-BE49-F238E27FC236}">
                <a16:creationId xmlns:a16="http://schemas.microsoft.com/office/drawing/2014/main" id="{00DA4C29-382B-93D7-7A52-C548C818E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1016141"/>
            <a:ext cx="5655546" cy="424165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40CDCAF-1B40-A90F-FDCD-719E86A31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603" y="4800600"/>
            <a:ext cx="10972800" cy="1572768"/>
          </a:xfrm>
        </p:spPr>
        <p:txBody>
          <a:bodyPr/>
          <a:lstStyle/>
          <a:p>
            <a:r>
              <a:rPr lang="en-US" dirty="0"/>
              <a:t>augmentation</a:t>
            </a:r>
          </a:p>
        </p:txBody>
      </p:sp>
    </p:spTree>
    <p:extLst>
      <p:ext uri="{BB962C8B-B14F-4D97-AF65-F5344CB8AC3E}">
        <p14:creationId xmlns:p14="http://schemas.microsoft.com/office/powerpoint/2010/main" val="2423844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2C041C-BA32-9DB5-9158-1264919F5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D01FA3-0BE0-D543-3ABD-0B0771F30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6F402D0D-1253-FDCF-200C-358D2373C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24557"/>
            <a:ext cx="10972800" cy="1572768"/>
          </a:xfrm>
        </p:spPr>
        <p:txBody>
          <a:bodyPr/>
          <a:lstStyle/>
          <a:p>
            <a:r>
              <a:rPr lang="en-US" dirty="0"/>
              <a:t>AUGMENTATION</a:t>
            </a:r>
          </a:p>
        </p:txBody>
      </p:sp>
      <p:pic>
        <p:nvPicPr>
          <p:cNvPr id="23" name="Picture 22" descr="A black and white image with text&#10;&#10;Description automatically generated">
            <a:extLst>
              <a:ext uri="{FF2B5EF4-FFF2-40B4-BE49-F238E27FC236}">
                <a16:creationId xmlns:a16="http://schemas.microsoft.com/office/drawing/2014/main" id="{21170DDA-E336-1500-95D2-FEDDEEFED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9744"/>
            <a:ext cx="5638800" cy="4229100"/>
          </a:xfrm>
          <a:prstGeom prst="rect">
            <a:avLst/>
          </a:prstGeom>
        </p:spPr>
      </p:pic>
      <p:pic>
        <p:nvPicPr>
          <p:cNvPr id="25" name="Picture 24" descr="A graph with text on it&#10;&#10;Description automatically generated">
            <a:extLst>
              <a:ext uri="{FF2B5EF4-FFF2-40B4-BE49-F238E27FC236}">
                <a16:creationId xmlns:a16="http://schemas.microsoft.com/office/drawing/2014/main" id="{7E6E24C8-4CDF-8C2A-25E5-87CD1FE99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999744"/>
            <a:ext cx="56388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017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roplet">
      <a:dk1>
        <a:srgbClr val="000000"/>
      </a:dk1>
      <a:lt1>
        <a:srgbClr val="FFFFFF"/>
      </a:lt1>
      <a:dk2>
        <a:srgbClr val="0065A8"/>
      </a:dk2>
      <a:lt2>
        <a:srgbClr val="E7E6E6"/>
      </a:lt2>
      <a:accent1>
        <a:srgbClr val="FDCFFD"/>
      </a:accent1>
      <a:accent2>
        <a:srgbClr val="B6DFFF"/>
      </a:accent2>
      <a:accent3>
        <a:srgbClr val="8AE3A8"/>
      </a:accent3>
      <a:accent4>
        <a:srgbClr val="A69BFB"/>
      </a:accent4>
      <a:accent5>
        <a:srgbClr val="B5C3FF"/>
      </a:accent5>
      <a:accent6>
        <a:srgbClr val="73E9C4"/>
      </a:accent6>
      <a:hlink>
        <a:srgbClr val="0563C1"/>
      </a:hlink>
      <a:folHlink>
        <a:srgbClr val="954F72"/>
      </a:folHlink>
    </a:clrScheme>
    <a:fontScheme name="Custom 2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-Design-TM34316244_Win32_SD_v9" id="{4C371580-6163-46D2-96AA-0DCC330A1B9A}" vid="{FC8D8AFF-D381-4C29-B9DC-A81BA0CD1B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BCCC5ED-FDC5-47FC-8E7E-D334979F14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421B937-7172-47A3-B8EF-010B04CBBB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4FA603-F875-4A03-93C9-402691CFAD8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Droplet design</Template>
  <TotalTime>2487</TotalTime>
  <Words>529</Words>
  <Application>Microsoft Office PowerPoint</Application>
  <PresentationFormat>Widescreen</PresentationFormat>
  <Paragraphs>88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Arial</vt:lpstr>
      <vt:lpstr>Calibri</vt:lpstr>
      <vt:lpstr>Wingdings</vt:lpstr>
      <vt:lpstr>Office Theme</vt:lpstr>
      <vt:lpstr>Handwriting Analysis</vt:lpstr>
      <vt:lpstr>AGENDA</vt:lpstr>
      <vt:lpstr>objective</vt:lpstr>
      <vt:lpstr>CSAFE  Handwriting database</vt:lpstr>
      <vt:lpstr>MNIST</vt:lpstr>
      <vt:lpstr>Preprocessing</vt:lpstr>
      <vt:lpstr>augmentation</vt:lpstr>
      <vt:lpstr>augmentation</vt:lpstr>
      <vt:lpstr>AUGMENTATION</vt:lpstr>
      <vt:lpstr>Normalization  </vt:lpstr>
      <vt:lpstr>Microsoft’s trocr</vt:lpstr>
      <vt:lpstr>Curvature Classification</vt:lpstr>
      <vt:lpstr>80/20 split ratio</vt:lpstr>
      <vt:lpstr>Model architecture</vt:lpstr>
      <vt:lpstr>Result </vt:lpstr>
      <vt:lpstr>PowerPoint Presentation</vt:lpstr>
      <vt:lpstr>MEET OUR TEAM</vt:lpstr>
      <vt:lpstr>THANK YOU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Paige Manguiat</dc:creator>
  <cp:lastModifiedBy>Paige Manguiat</cp:lastModifiedBy>
  <cp:revision>51</cp:revision>
  <dcterms:created xsi:type="dcterms:W3CDTF">2025-02-24T22:41:20Z</dcterms:created>
  <dcterms:modified xsi:type="dcterms:W3CDTF">2025-03-03T00:47:02Z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